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73" r:id="rId4"/>
    <p:sldId id="274" r:id="rId5"/>
    <p:sldId id="275" r:id="rId6"/>
    <p:sldId id="276" r:id="rId7"/>
    <p:sldId id="277" r:id="rId8"/>
    <p:sldId id="278" r:id="rId9"/>
    <p:sldId id="279" r:id="rId10"/>
    <p:sldId id="280" r:id="rId1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3" d="100"/>
          <a:sy n="83" d="100"/>
        </p:scale>
        <p:origin x="6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312E34-B98E-4DE9-9EBB-176F407D997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CAB1E42C-C516-4896-B06C-481CDCE888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A6191799-5E58-4F9C-A554-5439A15AD07E}"/>
              </a:ext>
            </a:extLst>
          </p:cNvPr>
          <p:cNvSpPr>
            <a:spLocks noGrp="1"/>
          </p:cNvSpPr>
          <p:nvPr>
            <p:ph type="dt" sz="half" idx="10"/>
          </p:nvPr>
        </p:nvSpPr>
        <p:spPr/>
        <p:txBody>
          <a:bodyPr/>
          <a:lstStyle/>
          <a:p>
            <a:fld id="{09D532E1-BF2C-4F79-A1FE-EA5B2A408434}" type="datetimeFigureOut">
              <a:rPr lang="ru-RU" smtClean="0"/>
              <a:t>24.04.2020</a:t>
            </a:fld>
            <a:endParaRPr lang="ru-RU"/>
          </a:p>
        </p:txBody>
      </p:sp>
      <p:sp>
        <p:nvSpPr>
          <p:cNvPr id="5" name="Нижний колонтитул 4">
            <a:extLst>
              <a:ext uri="{FF2B5EF4-FFF2-40B4-BE49-F238E27FC236}">
                <a16:creationId xmlns:a16="http://schemas.microsoft.com/office/drawing/2014/main" id="{1B34FA17-5F39-4D29-AC13-E642CC9DBA4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C5AA5B3-06BD-4658-8EE0-292A2ABD3323}"/>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4163113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85C020-9045-4614-8F67-2A0C2A6B7FB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E2B83F8-D101-4E70-BB08-E3F4B4E9F82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0BF78B5-6262-4DD3-9999-9463D2CA4A66}"/>
              </a:ext>
            </a:extLst>
          </p:cNvPr>
          <p:cNvSpPr>
            <a:spLocks noGrp="1"/>
          </p:cNvSpPr>
          <p:nvPr>
            <p:ph type="dt" sz="half" idx="10"/>
          </p:nvPr>
        </p:nvSpPr>
        <p:spPr/>
        <p:txBody>
          <a:bodyPr/>
          <a:lstStyle/>
          <a:p>
            <a:fld id="{09D532E1-BF2C-4F79-A1FE-EA5B2A408434}" type="datetimeFigureOut">
              <a:rPr lang="ru-RU" smtClean="0"/>
              <a:t>24.04.2020</a:t>
            </a:fld>
            <a:endParaRPr lang="ru-RU"/>
          </a:p>
        </p:txBody>
      </p:sp>
      <p:sp>
        <p:nvSpPr>
          <p:cNvPr id="5" name="Нижний колонтитул 4">
            <a:extLst>
              <a:ext uri="{FF2B5EF4-FFF2-40B4-BE49-F238E27FC236}">
                <a16:creationId xmlns:a16="http://schemas.microsoft.com/office/drawing/2014/main" id="{8013C78F-7FA3-4280-88A8-C918BED3EF3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D2435D8-EBF8-46B8-B35D-68A10E7E6309}"/>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3950708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466A1A-7FF5-4216-BD0D-06D585BDC543}"/>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4BE5CC16-71FA-4E15-B215-A0DC43AC0A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9EA018A9-A4C2-4666-A724-1BA353AB2746}"/>
              </a:ext>
            </a:extLst>
          </p:cNvPr>
          <p:cNvSpPr>
            <a:spLocks noGrp="1"/>
          </p:cNvSpPr>
          <p:nvPr>
            <p:ph type="dt" sz="half" idx="10"/>
          </p:nvPr>
        </p:nvSpPr>
        <p:spPr/>
        <p:txBody>
          <a:bodyPr/>
          <a:lstStyle/>
          <a:p>
            <a:fld id="{09D532E1-BF2C-4F79-A1FE-EA5B2A408434}" type="datetimeFigureOut">
              <a:rPr lang="ru-RU" smtClean="0"/>
              <a:t>24.04.2020</a:t>
            </a:fld>
            <a:endParaRPr lang="ru-RU"/>
          </a:p>
        </p:txBody>
      </p:sp>
      <p:sp>
        <p:nvSpPr>
          <p:cNvPr id="5" name="Нижний колонтитул 4">
            <a:extLst>
              <a:ext uri="{FF2B5EF4-FFF2-40B4-BE49-F238E27FC236}">
                <a16:creationId xmlns:a16="http://schemas.microsoft.com/office/drawing/2014/main" id="{E927D56D-7C61-47C0-A310-7D8B3B6C2EB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6841DC8-684B-44B0-9454-4B4EC1168F8C}"/>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1056256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302DFF0-6AA6-4D03-A234-5F30434FAB2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5DE8C498-E1F7-4D7E-AF26-BF08A6CB2F49}"/>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078C044D-FFF0-4B20-B07D-F243825354ED}"/>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76F7F6DE-57F5-4543-A53D-7985327729F0}"/>
              </a:ext>
            </a:extLst>
          </p:cNvPr>
          <p:cNvSpPr>
            <a:spLocks noGrp="1"/>
          </p:cNvSpPr>
          <p:nvPr>
            <p:ph type="dt" sz="half" idx="10"/>
          </p:nvPr>
        </p:nvSpPr>
        <p:spPr/>
        <p:txBody>
          <a:bodyPr/>
          <a:lstStyle/>
          <a:p>
            <a:fld id="{09D532E1-BF2C-4F79-A1FE-EA5B2A408434}" type="datetimeFigureOut">
              <a:rPr lang="ru-RU" smtClean="0"/>
              <a:t>24.04.2020</a:t>
            </a:fld>
            <a:endParaRPr lang="ru-RU"/>
          </a:p>
        </p:txBody>
      </p:sp>
      <p:sp>
        <p:nvSpPr>
          <p:cNvPr id="6" name="Нижний колонтитул 5">
            <a:extLst>
              <a:ext uri="{FF2B5EF4-FFF2-40B4-BE49-F238E27FC236}">
                <a16:creationId xmlns:a16="http://schemas.microsoft.com/office/drawing/2014/main" id="{5988571B-78B5-4A7A-A101-32A72140149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86CE7B0-2BAF-48A3-A9E7-4CD1818949B5}"/>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2529888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35B9431-D254-4011-89D4-09188D48FE2B}"/>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DB42AD66-A19B-4F37-B5A7-444325CCD2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77609853-FF72-49ED-BFDA-C710B209CB5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689D692B-BAC6-40E9-B822-9C3656C6BF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D180AB5-164A-4DF3-89E9-7A5986102B8A}"/>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5D507EEF-31A3-41F8-9A22-056CEED4F19D}"/>
              </a:ext>
            </a:extLst>
          </p:cNvPr>
          <p:cNvSpPr>
            <a:spLocks noGrp="1"/>
          </p:cNvSpPr>
          <p:nvPr>
            <p:ph type="dt" sz="half" idx="10"/>
          </p:nvPr>
        </p:nvSpPr>
        <p:spPr/>
        <p:txBody>
          <a:bodyPr/>
          <a:lstStyle/>
          <a:p>
            <a:fld id="{09D532E1-BF2C-4F79-A1FE-EA5B2A408434}" type="datetimeFigureOut">
              <a:rPr lang="ru-RU" smtClean="0"/>
              <a:t>24.04.2020</a:t>
            </a:fld>
            <a:endParaRPr lang="ru-RU"/>
          </a:p>
        </p:txBody>
      </p:sp>
      <p:sp>
        <p:nvSpPr>
          <p:cNvPr id="8" name="Нижний колонтитул 7">
            <a:extLst>
              <a:ext uri="{FF2B5EF4-FFF2-40B4-BE49-F238E27FC236}">
                <a16:creationId xmlns:a16="http://schemas.microsoft.com/office/drawing/2014/main" id="{5F388462-D5EC-4E0C-91D6-75046756C99C}"/>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513CF4FA-C4D3-4329-888D-39E8E739BCF9}"/>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102373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FED9D7-F6A0-48D5-8F8B-F6DD5A4F9C1B}"/>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46713FCD-7F5D-47FD-9209-5C276057BEAE}"/>
              </a:ext>
            </a:extLst>
          </p:cNvPr>
          <p:cNvSpPr>
            <a:spLocks noGrp="1"/>
          </p:cNvSpPr>
          <p:nvPr>
            <p:ph type="dt" sz="half" idx="10"/>
          </p:nvPr>
        </p:nvSpPr>
        <p:spPr/>
        <p:txBody>
          <a:bodyPr/>
          <a:lstStyle/>
          <a:p>
            <a:fld id="{09D532E1-BF2C-4F79-A1FE-EA5B2A408434}" type="datetimeFigureOut">
              <a:rPr lang="ru-RU" smtClean="0"/>
              <a:t>24.04.2020</a:t>
            </a:fld>
            <a:endParaRPr lang="ru-RU"/>
          </a:p>
        </p:txBody>
      </p:sp>
      <p:sp>
        <p:nvSpPr>
          <p:cNvPr id="4" name="Нижний колонтитул 3">
            <a:extLst>
              <a:ext uri="{FF2B5EF4-FFF2-40B4-BE49-F238E27FC236}">
                <a16:creationId xmlns:a16="http://schemas.microsoft.com/office/drawing/2014/main" id="{DF819C63-78DF-4076-B39A-A7B80F793A6B}"/>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534EEC52-BFC8-4C14-8CE4-16B845AF69CF}"/>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218617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F380856E-6575-4653-84DC-2C00C4080C62}"/>
              </a:ext>
            </a:extLst>
          </p:cNvPr>
          <p:cNvSpPr>
            <a:spLocks noGrp="1"/>
          </p:cNvSpPr>
          <p:nvPr>
            <p:ph type="dt" sz="half" idx="10"/>
          </p:nvPr>
        </p:nvSpPr>
        <p:spPr/>
        <p:txBody>
          <a:bodyPr/>
          <a:lstStyle/>
          <a:p>
            <a:fld id="{09D532E1-BF2C-4F79-A1FE-EA5B2A408434}" type="datetimeFigureOut">
              <a:rPr lang="ru-RU" smtClean="0"/>
              <a:t>24.04.2020</a:t>
            </a:fld>
            <a:endParaRPr lang="ru-RU"/>
          </a:p>
        </p:txBody>
      </p:sp>
      <p:sp>
        <p:nvSpPr>
          <p:cNvPr id="3" name="Нижний колонтитул 2">
            <a:extLst>
              <a:ext uri="{FF2B5EF4-FFF2-40B4-BE49-F238E27FC236}">
                <a16:creationId xmlns:a16="http://schemas.microsoft.com/office/drawing/2014/main" id="{3F11A081-099E-4B74-B108-715C3496543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6252D8C-BC5D-41DD-AEAC-1D626F241B74}"/>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2794056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E72C65-C443-4D5E-9A92-08FA126F293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B5018ED2-21FA-43F0-9527-BBACC5725A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8A65AC9A-5D1B-482C-9171-B932B25A27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1B979CE-166D-4FB2-B8B9-26C10FA6EEA5}"/>
              </a:ext>
            </a:extLst>
          </p:cNvPr>
          <p:cNvSpPr>
            <a:spLocks noGrp="1"/>
          </p:cNvSpPr>
          <p:nvPr>
            <p:ph type="dt" sz="half" idx="10"/>
          </p:nvPr>
        </p:nvSpPr>
        <p:spPr/>
        <p:txBody>
          <a:bodyPr/>
          <a:lstStyle/>
          <a:p>
            <a:fld id="{09D532E1-BF2C-4F79-A1FE-EA5B2A408434}" type="datetimeFigureOut">
              <a:rPr lang="ru-RU" smtClean="0"/>
              <a:t>24.04.2020</a:t>
            </a:fld>
            <a:endParaRPr lang="ru-RU"/>
          </a:p>
        </p:txBody>
      </p:sp>
      <p:sp>
        <p:nvSpPr>
          <p:cNvPr id="6" name="Нижний колонтитул 5">
            <a:extLst>
              <a:ext uri="{FF2B5EF4-FFF2-40B4-BE49-F238E27FC236}">
                <a16:creationId xmlns:a16="http://schemas.microsoft.com/office/drawing/2014/main" id="{40DF2C6D-2A05-49C2-9ABC-CC79CFCA2F4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BD4144B0-8DC5-4CBC-9A54-6B2785FDC6A9}"/>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769133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7BF3042-A9BD-4D24-BF1F-19F629CAE85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10138F00-C6BD-4246-BDCC-3F3338BA56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760A485C-96E4-43EC-9335-7E492311C2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411B440-6BFE-417F-B7CF-E1C0EDBCDCDD}"/>
              </a:ext>
            </a:extLst>
          </p:cNvPr>
          <p:cNvSpPr>
            <a:spLocks noGrp="1"/>
          </p:cNvSpPr>
          <p:nvPr>
            <p:ph type="dt" sz="half" idx="10"/>
          </p:nvPr>
        </p:nvSpPr>
        <p:spPr/>
        <p:txBody>
          <a:bodyPr/>
          <a:lstStyle/>
          <a:p>
            <a:fld id="{09D532E1-BF2C-4F79-A1FE-EA5B2A408434}" type="datetimeFigureOut">
              <a:rPr lang="ru-RU" smtClean="0"/>
              <a:t>24.04.2020</a:t>
            </a:fld>
            <a:endParaRPr lang="ru-RU"/>
          </a:p>
        </p:txBody>
      </p:sp>
      <p:sp>
        <p:nvSpPr>
          <p:cNvPr id="6" name="Нижний колонтитул 5">
            <a:extLst>
              <a:ext uri="{FF2B5EF4-FFF2-40B4-BE49-F238E27FC236}">
                <a16:creationId xmlns:a16="http://schemas.microsoft.com/office/drawing/2014/main" id="{B514196D-8596-4C23-A3A8-16EDF88838B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7F675C3-7E4F-4C70-932D-D18B678A9C99}"/>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1975869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333282C-B458-47CB-98E7-4073F3D53CC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DE0B64D2-BDC6-4277-B861-4B24DA12BBC3}"/>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C4F3BE8-7A86-43D1-AA63-826E3E4D6AB9}"/>
              </a:ext>
            </a:extLst>
          </p:cNvPr>
          <p:cNvSpPr>
            <a:spLocks noGrp="1"/>
          </p:cNvSpPr>
          <p:nvPr>
            <p:ph type="dt" sz="half" idx="10"/>
          </p:nvPr>
        </p:nvSpPr>
        <p:spPr/>
        <p:txBody>
          <a:bodyPr/>
          <a:lstStyle/>
          <a:p>
            <a:fld id="{09D532E1-BF2C-4F79-A1FE-EA5B2A408434}" type="datetimeFigureOut">
              <a:rPr lang="ru-RU" smtClean="0"/>
              <a:t>24.04.2020</a:t>
            </a:fld>
            <a:endParaRPr lang="ru-RU"/>
          </a:p>
        </p:txBody>
      </p:sp>
      <p:sp>
        <p:nvSpPr>
          <p:cNvPr id="5" name="Нижний колонтитул 4">
            <a:extLst>
              <a:ext uri="{FF2B5EF4-FFF2-40B4-BE49-F238E27FC236}">
                <a16:creationId xmlns:a16="http://schemas.microsoft.com/office/drawing/2014/main" id="{44FA5B65-E38F-4B94-9181-8DD0D2D9043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D115F70-6E0A-46A5-B6F7-A00B53066381}"/>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3108342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0C474D8E-6088-43FB-9688-275C1911CAD9}"/>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7F54EE36-967F-44DF-83A1-1B6D4D7B0133}"/>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ECF8E85-C61F-4A1B-9884-4866C890D489}"/>
              </a:ext>
            </a:extLst>
          </p:cNvPr>
          <p:cNvSpPr>
            <a:spLocks noGrp="1"/>
          </p:cNvSpPr>
          <p:nvPr>
            <p:ph type="dt" sz="half" idx="10"/>
          </p:nvPr>
        </p:nvSpPr>
        <p:spPr/>
        <p:txBody>
          <a:bodyPr/>
          <a:lstStyle/>
          <a:p>
            <a:fld id="{09D532E1-BF2C-4F79-A1FE-EA5B2A408434}" type="datetimeFigureOut">
              <a:rPr lang="ru-RU" smtClean="0"/>
              <a:t>24.04.2020</a:t>
            </a:fld>
            <a:endParaRPr lang="ru-RU"/>
          </a:p>
        </p:txBody>
      </p:sp>
      <p:sp>
        <p:nvSpPr>
          <p:cNvPr id="5" name="Нижний колонтитул 4">
            <a:extLst>
              <a:ext uri="{FF2B5EF4-FFF2-40B4-BE49-F238E27FC236}">
                <a16:creationId xmlns:a16="http://schemas.microsoft.com/office/drawing/2014/main" id="{7CA81E6C-D225-4497-81A2-842109FF7B0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C1B1095-6A91-4A08-A4B0-44412523BECE}"/>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1256846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EE41E1-EA66-4470-94CD-6EB7DEE224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449E6EA4-5BA6-420A-88D9-6D9241B869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2D8EADC-0322-4AFB-8021-7CF6AECB25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D532E1-BF2C-4F79-A1FE-EA5B2A408434}" type="datetimeFigureOut">
              <a:rPr lang="ru-RU" smtClean="0"/>
              <a:t>24.04.2020</a:t>
            </a:fld>
            <a:endParaRPr lang="ru-RU"/>
          </a:p>
        </p:txBody>
      </p:sp>
      <p:sp>
        <p:nvSpPr>
          <p:cNvPr id="5" name="Нижний колонтитул 4">
            <a:extLst>
              <a:ext uri="{FF2B5EF4-FFF2-40B4-BE49-F238E27FC236}">
                <a16:creationId xmlns:a16="http://schemas.microsoft.com/office/drawing/2014/main" id="{3488C9B3-7C26-4A75-B88F-56133D1AFD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E62EA006-241E-4946-BE49-9CAA78A513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4167FA-61D8-4034-9E27-D5DDEB325DEA}" type="slidenum">
              <a:rPr lang="ru-RU" smtClean="0"/>
              <a:t>‹#›</a:t>
            </a:fld>
            <a:endParaRPr lang="ru-RU"/>
          </a:p>
        </p:txBody>
      </p:sp>
    </p:spTree>
    <p:extLst>
      <p:ext uri="{BB962C8B-B14F-4D97-AF65-F5344CB8AC3E}">
        <p14:creationId xmlns:p14="http://schemas.microsoft.com/office/powerpoint/2010/main" val="4009624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C078DC-50BC-4FE3-8C88-12274E1BF3E3}"/>
              </a:ext>
            </a:extLst>
          </p:cNvPr>
          <p:cNvSpPr>
            <a:spLocks noGrp="1"/>
          </p:cNvSpPr>
          <p:nvPr>
            <p:ph type="ctrTitle"/>
          </p:nvPr>
        </p:nvSpPr>
        <p:spPr>
          <a:xfrm>
            <a:off x="1524000" y="1390217"/>
            <a:ext cx="9144000" cy="2387600"/>
          </a:xfrm>
        </p:spPr>
        <p:txBody>
          <a:bodyPr>
            <a:normAutofit/>
          </a:bodyPr>
          <a:lstStyle/>
          <a:p>
            <a:r>
              <a:rPr lang="kk-KZ" dirty="0">
                <a:solidFill>
                  <a:schemeClr val="accent1"/>
                </a:solidFill>
              </a:rPr>
              <a:t>Аэросуреттерді пландық-биіктік  байланыстыру</a:t>
            </a:r>
            <a:endParaRPr lang="ru-RU" dirty="0"/>
          </a:p>
        </p:txBody>
      </p:sp>
    </p:spTree>
    <p:extLst>
      <p:ext uri="{BB962C8B-B14F-4D97-AF65-F5344CB8AC3E}">
        <p14:creationId xmlns:p14="http://schemas.microsoft.com/office/powerpoint/2010/main" val="3540890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F647CE-166A-421C-9C03-119198D7C416}"/>
              </a:ext>
            </a:extLst>
          </p:cNvPr>
          <p:cNvSpPr>
            <a:spLocks noGrp="1"/>
          </p:cNvSpPr>
          <p:nvPr>
            <p:ph type="title"/>
          </p:nvPr>
        </p:nvSpPr>
        <p:spPr/>
        <p:txBody>
          <a:bodyPr/>
          <a:lstStyle/>
          <a:p>
            <a:pPr algn="ctr"/>
            <a:r>
              <a:rPr lang="kk-KZ" dirty="0">
                <a:solidFill>
                  <a:schemeClr val="accent1"/>
                </a:solidFill>
              </a:rPr>
              <a:t>Аэросуреттерді пландық-биіктік  байланыстыру</a:t>
            </a:r>
            <a:endParaRPr lang="ru-RU" dirty="0"/>
          </a:p>
        </p:txBody>
      </p:sp>
      <p:sp>
        <p:nvSpPr>
          <p:cNvPr id="3" name="Объект 2">
            <a:extLst>
              <a:ext uri="{FF2B5EF4-FFF2-40B4-BE49-F238E27FC236}">
                <a16:creationId xmlns:a16="http://schemas.microsoft.com/office/drawing/2014/main" id="{9C0CFFEB-18D0-414F-81BC-A67F362817B9}"/>
              </a:ext>
            </a:extLst>
          </p:cNvPr>
          <p:cNvSpPr>
            <a:spLocks noGrp="1"/>
          </p:cNvSpPr>
          <p:nvPr>
            <p:ph idx="1"/>
          </p:nvPr>
        </p:nvSpPr>
        <p:spPr/>
        <p:txBody>
          <a:bodyPr/>
          <a:lstStyle/>
          <a:p>
            <a:pPr marL="0" indent="0" algn="just">
              <a:buNone/>
            </a:pPr>
            <a:r>
              <a:rPr lang="kk-KZ" dirty="0"/>
              <a:t>         Жергілікті жердің стереомоделін сыртқы бағдарлау үшін немесе оның масштабын анықтау үшін сыртқы бағдарлау элементтерін немесе аэросуреттегі нүктелердің геодезиялық координаталарын білу қажет.</a:t>
            </a:r>
            <a:endParaRPr lang="ru-RU" dirty="0"/>
          </a:p>
          <a:p>
            <a:pPr marL="0" indent="0" algn="just">
              <a:buNone/>
            </a:pPr>
            <a:r>
              <a:rPr lang="kk-KZ" i="1" dirty="0">
                <a:solidFill>
                  <a:schemeClr val="accent1">
                    <a:lumMod val="75000"/>
                  </a:schemeClr>
                </a:solidFill>
              </a:rPr>
              <a:t>       Аэросуреттерді пландық-биіктік дайындау немесе аэросуреттерді байланыстыру </a:t>
            </a:r>
            <a:r>
              <a:rPr lang="kk-KZ" dirty="0"/>
              <a:t>дегеніміз аэросуреттегі жер бетіндегі жақсы танылатын нүктелердің геодезиялық координаталарын анықтау процесі. Бұндай нүктелердің координаталары фототрансформациялық жұмыстар  кезінде де анықтауға болады. </a:t>
            </a:r>
            <a:endParaRPr lang="ru-RU" dirty="0"/>
          </a:p>
          <a:p>
            <a:pPr marL="0" indent="0">
              <a:buNone/>
            </a:pPr>
            <a:endParaRPr lang="ru-RU" dirty="0"/>
          </a:p>
        </p:txBody>
      </p:sp>
    </p:spTree>
    <p:extLst>
      <p:ext uri="{BB962C8B-B14F-4D97-AF65-F5344CB8AC3E}">
        <p14:creationId xmlns:p14="http://schemas.microsoft.com/office/powerpoint/2010/main" val="2847021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2B457E5-599B-406D-ABFC-31C7092A6CCC}"/>
              </a:ext>
            </a:extLst>
          </p:cNvPr>
          <p:cNvSpPr>
            <a:spLocks noGrp="1"/>
          </p:cNvSpPr>
          <p:nvPr>
            <p:ph idx="1"/>
          </p:nvPr>
        </p:nvSpPr>
        <p:spPr>
          <a:xfrm>
            <a:off x="681182" y="1132897"/>
            <a:ext cx="10515600" cy="4351338"/>
          </a:xfrm>
        </p:spPr>
        <p:txBody>
          <a:bodyPr/>
          <a:lstStyle/>
          <a:p>
            <a:pPr marL="0" indent="0" algn="just">
              <a:buNone/>
            </a:pPr>
            <a:r>
              <a:rPr lang="kk-KZ" dirty="0"/>
              <a:t>       Аэросуреттерді байланыстару немесе пландық-биіктік дайындау 3 тәсілмен орындалады. Егер байланыстыру далалық жағдайда геодезиялық аспаптармен жүргізілетін болса, онда бұл </a:t>
            </a:r>
            <a:r>
              <a:rPr lang="kk-KZ" dirty="0">
                <a:solidFill>
                  <a:schemeClr val="accent1">
                    <a:lumMod val="75000"/>
                  </a:schemeClr>
                </a:solidFill>
              </a:rPr>
              <a:t>далалық байланыстыру </a:t>
            </a:r>
            <a:r>
              <a:rPr lang="kk-KZ" dirty="0"/>
              <a:t>деп аталады. Егер де ұшу аппараттан радионавигациялық әдістер қолданылса, онда </a:t>
            </a:r>
            <a:r>
              <a:rPr lang="kk-KZ">
                <a:solidFill>
                  <a:schemeClr val="accent1">
                    <a:lumMod val="75000"/>
                  </a:schemeClr>
                </a:solidFill>
              </a:rPr>
              <a:t>әуелік байланыстыру </a:t>
            </a:r>
            <a:r>
              <a:rPr lang="kk-KZ" dirty="0"/>
              <a:t>деп аталады. Егер аэросуреттерді байланыстыру кезінде карталар қолданылса немесе аэросуреттегі геодезиялық координаталары белгілі нүктелер дешифрлеу нәтижесінде анықталатын болса, онда бұл тәсіл аэросуреттерді </a:t>
            </a:r>
            <a:r>
              <a:rPr lang="kk-KZ" dirty="0">
                <a:solidFill>
                  <a:schemeClr val="accent1">
                    <a:lumMod val="75000"/>
                  </a:schemeClr>
                </a:solidFill>
              </a:rPr>
              <a:t>камералды байланыстыру </a:t>
            </a:r>
            <a:r>
              <a:rPr lang="kk-KZ" dirty="0"/>
              <a:t>деп аталады.</a:t>
            </a:r>
            <a:endParaRPr lang="ru-RU" dirty="0"/>
          </a:p>
          <a:p>
            <a:pPr marL="0" indent="0">
              <a:buNone/>
            </a:pPr>
            <a:endParaRPr lang="ru-RU" dirty="0"/>
          </a:p>
        </p:txBody>
      </p:sp>
    </p:spTree>
    <p:extLst>
      <p:ext uri="{BB962C8B-B14F-4D97-AF65-F5344CB8AC3E}">
        <p14:creationId xmlns:p14="http://schemas.microsoft.com/office/powerpoint/2010/main" val="4263688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071572B-6F96-41B2-9C7A-967268D7FDD5}"/>
              </a:ext>
            </a:extLst>
          </p:cNvPr>
          <p:cNvSpPr>
            <a:spLocks noGrp="1"/>
          </p:cNvSpPr>
          <p:nvPr>
            <p:ph idx="1"/>
          </p:nvPr>
        </p:nvSpPr>
        <p:spPr>
          <a:xfrm>
            <a:off x="838200" y="1253331"/>
            <a:ext cx="10515600" cy="4351338"/>
          </a:xfrm>
        </p:spPr>
        <p:txBody>
          <a:bodyPr/>
          <a:lstStyle/>
          <a:p>
            <a:pPr marL="0" indent="0" algn="just">
              <a:buNone/>
            </a:pPr>
            <a:r>
              <a:rPr lang="kk-KZ" dirty="0"/>
              <a:t>       </a:t>
            </a:r>
            <a:r>
              <a:rPr lang="kk-KZ" i="1" dirty="0">
                <a:solidFill>
                  <a:schemeClr val="accent1">
                    <a:lumMod val="75000"/>
                  </a:schemeClr>
                </a:solidFill>
              </a:rPr>
              <a:t>Аэрофотосуреттерден айқын сенімді танылатын геодезиялық координатары белгілі жер беті нүктелерін тану белгілері дейді</a:t>
            </a:r>
            <a:r>
              <a:rPr lang="kk-KZ" dirty="0"/>
              <a:t>. Олар аэрофототүсіру жұмыстарының тірек торын немесе пландық - биіктік негізін құрады. Осы әр тану белгілерінің кеңістік жағдайын үш координаталарымен анықтайды: пландық X, Y, Z координаттары және абсолюттік шынайы немесе шартты биіктігімен H (Z). Әдетте тану белгілері ретінде суреттердің өзара жабылу (беттесу) алқабында орныққан аэрофотосуреттерде жақсы танылатын жер бетінің анық пішінді нүктелерін тандайды.</a:t>
            </a:r>
            <a:endParaRPr lang="ru-RU" dirty="0"/>
          </a:p>
          <a:p>
            <a:endParaRPr lang="ru-RU" dirty="0"/>
          </a:p>
        </p:txBody>
      </p:sp>
    </p:spTree>
    <p:extLst>
      <p:ext uri="{BB962C8B-B14F-4D97-AF65-F5344CB8AC3E}">
        <p14:creationId xmlns:p14="http://schemas.microsoft.com/office/powerpoint/2010/main" val="3545756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3487095-98D0-4420-9C4E-BF6C75D74093}"/>
              </a:ext>
            </a:extLst>
          </p:cNvPr>
          <p:cNvSpPr>
            <a:spLocks noGrp="1"/>
          </p:cNvSpPr>
          <p:nvPr>
            <p:ph idx="1"/>
          </p:nvPr>
        </p:nvSpPr>
        <p:spPr>
          <a:xfrm>
            <a:off x="755073" y="477116"/>
            <a:ext cx="10515600" cy="4351338"/>
          </a:xfrm>
        </p:spPr>
        <p:txBody>
          <a:bodyPr/>
          <a:lstStyle/>
          <a:p>
            <a:pPr marL="0" indent="0" algn="just">
              <a:buNone/>
            </a:pPr>
            <a:r>
              <a:rPr lang="kk-KZ" dirty="0"/>
              <a:t>        Аэрофотосуреттердің пландық-биіктік даярлау жұмыстарын геодезиялық аспаптармен – далада (</a:t>
            </a:r>
            <a:r>
              <a:rPr lang="kk-KZ" i="1" dirty="0"/>
              <a:t>далалық</a:t>
            </a:r>
            <a:r>
              <a:rPr lang="kk-KZ" dirty="0"/>
              <a:t>), радиогеодезиялық тәсілдермен ұшақтан (</a:t>
            </a:r>
            <a:r>
              <a:rPr lang="kk-KZ" i="1" dirty="0"/>
              <a:t>әуелік</a:t>
            </a:r>
            <a:r>
              <a:rPr lang="kk-KZ" dirty="0"/>
              <a:t>) және аэрофотосуреттерден танылған геодезиялық тірек пункттерінің, жеке нүктелердің бейнелерін - </a:t>
            </a:r>
            <a:r>
              <a:rPr lang="kk-KZ" i="1" dirty="0"/>
              <a:t>камералдық</a:t>
            </a:r>
            <a:r>
              <a:rPr lang="kk-KZ" dirty="0"/>
              <a:t> жағдайда ажырату арқылы жүргізуге болады. Осыларға сәйкес олар аэрофотосуреттерді далалық, әуелік және камералдық байланыстыру тәсілдеріне бөлінеді. Егерде аэрофотосуреттегі тану белгілердің пландық X, Y, Z координаттарын анықтайтын болса оны </a:t>
            </a:r>
            <a:r>
              <a:rPr lang="kk-KZ" i="1" dirty="0"/>
              <a:t>пландық байланыстыру</a:t>
            </a:r>
            <a:r>
              <a:rPr lang="kk-KZ" dirty="0"/>
              <a:t>, ал жақсы көрінетін нүктенің биіктігін анықтайтын болса  - </a:t>
            </a:r>
            <a:r>
              <a:rPr lang="kk-KZ" i="1" dirty="0"/>
              <a:t>биіктік байланыстыру</a:t>
            </a:r>
            <a:r>
              <a:rPr lang="kk-KZ" dirty="0"/>
              <a:t> деп атайды.</a:t>
            </a:r>
            <a:endParaRPr lang="ru-RU" dirty="0"/>
          </a:p>
          <a:p>
            <a:pPr marL="0" indent="0">
              <a:buNone/>
            </a:pPr>
            <a:endParaRPr lang="ru-RU" dirty="0"/>
          </a:p>
        </p:txBody>
      </p:sp>
    </p:spTree>
    <p:extLst>
      <p:ext uri="{BB962C8B-B14F-4D97-AF65-F5344CB8AC3E}">
        <p14:creationId xmlns:p14="http://schemas.microsoft.com/office/powerpoint/2010/main" val="31702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DB37B0A-26FF-40BF-B917-269E9CABBAA1}"/>
              </a:ext>
            </a:extLst>
          </p:cNvPr>
          <p:cNvSpPr>
            <a:spLocks noGrp="1"/>
          </p:cNvSpPr>
          <p:nvPr>
            <p:ph idx="1"/>
          </p:nvPr>
        </p:nvSpPr>
        <p:spPr>
          <a:xfrm>
            <a:off x="8248072" y="1825625"/>
            <a:ext cx="3105727" cy="4351338"/>
          </a:xfrm>
        </p:spPr>
        <p:txBody>
          <a:bodyPr/>
          <a:lstStyle/>
          <a:p>
            <a:pPr marL="0" indent="0" algn="ctr">
              <a:buNone/>
            </a:pPr>
            <a:r>
              <a:rPr lang="kk-KZ" dirty="0"/>
              <a:t>Аэросуреттерді пландық-биіктік байланыстырудың типтік схемалары</a:t>
            </a:r>
            <a:endParaRPr lang="ru-RU" dirty="0"/>
          </a:p>
        </p:txBody>
      </p:sp>
      <p:pic>
        <p:nvPicPr>
          <p:cNvPr id="4" name="Рисунок 3">
            <a:extLst>
              <a:ext uri="{FF2B5EF4-FFF2-40B4-BE49-F238E27FC236}">
                <a16:creationId xmlns:a16="http://schemas.microsoft.com/office/drawing/2014/main" id="{82FF2AB1-9370-4775-BF8A-1B9DF7E7518D}"/>
              </a:ext>
            </a:extLst>
          </p:cNvPr>
          <p:cNvPicPr/>
          <p:nvPr/>
        </p:nvPicPr>
        <p:blipFill>
          <a:blip r:embed="rId2">
            <a:lum contrast="40000"/>
            <a:extLst>
              <a:ext uri="{28A0092B-C50C-407E-A947-70E740481C1C}">
                <a14:useLocalDpi xmlns:a14="http://schemas.microsoft.com/office/drawing/2010/main" val="0"/>
              </a:ext>
            </a:extLst>
          </a:blip>
          <a:srcRect/>
          <a:stretch>
            <a:fillRect/>
          </a:stretch>
        </p:blipFill>
        <p:spPr bwMode="auto">
          <a:xfrm>
            <a:off x="889808" y="293023"/>
            <a:ext cx="6111355" cy="6126250"/>
          </a:xfrm>
          <a:prstGeom prst="rect">
            <a:avLst/>
          </a:prstGeom>
          <a:noFill/>
          <a:ln>
            <a:noFill/>
          </a:ln>
        </p:spPr>
      </p:pic>
    </p:spTree>
    <p:extLst>
      <p:ext uri="{BB962C8B-B14F-4D97-AF65-F5344CB8AC3E}">
        <p14:creationId xmlns:p14="http://schemas.microsoft.com/office/powerpoint/2010/main" val="262225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9106830-B35E-440D-9637-81276437D8DE}"/>
              </a:ext>
            </a:extLst>
          </p:cNvPr>
          <p:cNvSpPr>
            <a:spLocks noGrp="1"/>
          </p:cNvSpPr>
          <p:nvPr>
            <p:ph idx="1"/>
          </p:nvPr>
        </p:nvSpPr>
        <p:spPr>
          <a:xfrm>
            <a:off x="690417" y="781917"/>
            <a:ext cx="10541001" cy="1693430"/>
          </a:xfrm>
        </p:spPr>
        <p:txBody>
          <a:bodyPr>
            <a:normAutofit fontScale="85000" lnSpcReduction="10000"/>
          </a:bodyPr>
          <a:lstStyle/>
          <a:p>
            <a:pPr marL="0" indent="0" algn="just">
              <a:buNone/>
            </a:pPr>
            <a:r>
              <a:rPr lang="kk-KZ" dirty="0"/>
              <a:t>        Суреттерді далалық түрде байланыстыру жұмыстарын жер бетінде теодолиттік, нивелирлік, тахеометриялық, мензулалық жүрістер түрінде түсіру торларын дамыту кезінде, мемлекеттік тірек торларының арасында триангуляциялық немесе трилатерациялық қатарларды дамыту кезінде және тура немесе кері қиылыстыру тәсілдерін жүргізумен қатар жасалынады</a:t>
            </a:r>
            <a:r>
              <a:rPr lang="en-US" dirty="0"/>
              <a:t>.</a:t>
            </a:r>
            <a:r>
              <a:rPr lang="kk-KZ" dirty="0"/>
              <a:t>       </a:t>
            </a:r>
            <a:endParaRPr lang="ru-RU" dirty="0"/>
          </a:p>
        </p:txBody>
      </p:sp>
      <p:pic>
        <p:nvPicPr>
          <p:cNvPr id="4" name="Рисунок 2">
            <a:extLst>
              <a:ext uri="{FF2B5EF4-FFF2-40B4-BE49-F238E27FC236}">
                <a16:creationId xmlns:a16="http://schemas.microsoft.com/office/drawing/2014/main" id="{37718313-EBA7-43D6-BFA9-48D2F72C5348}"/>
              </a:ext>
            </a:extLst>
          </p:cNvPr>
          <p:cNvPicPr>
            <a:picLocks noChangeAspect="1" noChangeArrowheads="1"/>
          </p:cNvPicPr>
          <p:nvPr/>
        </p:nvPicPr>
        <p:blipFill>
          <a:blip r:embed="rId2" cstate="print"/>
          <a:srcRect/>
          <a:stretch>
            <a:fillRect/>
          </a:stretch>
        </p:blipFill>
        <p:spPr bwMode="auto">
          <a:xfrm>
            <a:off x="406672" y="3119294"/>
            <a:ext cx="5000660" cy="288241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5" descr="pic177">
            <a:extLst>
              <a:ext uri="{FF2B5EF4-FFF2-40B4-BE49-F238E27FC236}">
                <a16:creationId xmlns:a16="http://schemas.microsoft.com/office/drawing/2014/main" id="{3E705E26-AC8F-46EC-AA03-C6B6618A7FAA}"/>
              </a:ext>
            </a:extLst>
          </p:cNvPr>
          <p:cNvPicPr>
            <a:picLocks noChangeAspect="1" noChangeArrowheads="1"/>
          </p:cNvPicPr>
          <p:nvPr/>
        </p:nvPicPr>
        <p:blipFill>
          <a:blip r:embed="rId3" cstate="print"/>
          <a:srcRect/>
          <a:stretch>
            <a:fillRect/>
          </a:stretch>
        </p:blipFill>
        <p:spPr bwMode="auto">
          <a:xfrm>
            <a:off x="5868391" y="3294210"/>
            <a:ext cx="5600700" cy="239077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418025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Объект 2">
                <a:extLst>
                  <a:ext uri="{FF2B5EF4-FFF2-40B4-BE49-F238E27FC236}">
                    <a16:creationId xmlns:a16="http://schemas.microsoft.com/office/drawing/2014/main" id="{B21DF94E-A18D-49BF-B369-6CE349A953F7}"/>
                  </a:ext>
                </a:extLst>
              </p:cNvPr>
              <p:cNvSpPr>
                <a:spLocks noGrp="1"/>
              </p:cNvSpPr>
              <p:nvPr>
                <p:ph idx="1"/>
              </p:nvPr>
            </p:nvSpPr>
            <p:spPr>
              <a:xfrm>
                <a:off x="524163" y="4655129"/>
                <a:ext cx="10975109" cy="2152071"/>
              </a:xfrm>
            </p:spPr>
            <p:txBody>
              <a:bodyPr/>
              <a:lstStyle/>
              <a:p>
                <a:pPr marL="0" indent="0" algn="just">
                  <a:buNone/>
                </a:pPr>
                <a:r>
                  <a:rPr lang="kk-KZ" dirty="0"/>
                  <a:t>Кері қиылыстыруда үш нүктенің </a:t>
                </a:r>
                <a14:m>
                  <m:oMath xmlns:m="http://schemas.openxmlformats.org/officeDocument/2006/math">
                    <m:r>
                      <a:rPr lang="kk-KZ" i="1">
                        <a:latin typeface="Cambria Math" panose="02040503050406030204" pitchFamily="18" charset="0"/>
                      </a:rPr>
                      <m:t>1</m:t>
                    </m:r>
                    <m:d>
                      <m:dPr>
                        <m:ctrlPr>
                          <a:rPr lang="ru-RU" i="1">
                            <a:latin typeface="Cambria Math" panose="02040503050406030204" pitchFamily="18" charset="0"/>
                          </a:rPr>
                        </m:ctrlPr>
                      </m:dPr>
                      <m:e>
                        <m:sSub>
                          <m:sSubPr>
                            <m:ctrlPr>
                              <a:rPr lang="ru-RU" i="1">
                                <a:latin typeface="Cambria Math" panose="02040503050406030204" pitchFamily="18" charset="0"/>
                              </a:rPr>
                            </m:ctrlPr>
                          </m:sSubPr>
                          <m:e>
                            <m:r>
                              <a:rPr lang="kk-KZ" i="1">
                                <a:latin typeface="Cambria Math" panose="02040503050406030204" pitchFamily="18" charset="0"/>
                              </a:rPr>
                              <m:t>𝑋</m:t>
                            </m:r>
                          </m:e>
                          <m:sub>
                            <m:r>
                              <a:rPr lang="kk-KZ" i="1">
                                <a:latin typeface="Cambria Math" panose="02040503050406030204" pitchFamily="18" charset="0"/>
                              </a:rPr>
                              <m:t>1, </m:t>
                            </m:r>
                          </m:sub>
                        </m:sSub>
                        <m:sSub>
                          <m:sSubPr>
                            <m:ctrlPr>
                              <a:rPr lang="ru-RU" i="1">
                                <a:latin typeface="Cambria Math" panose="02040503050406030204" pitchFamily="18" charset="0"/>
                              </a:rPr>
                            </m:ctrlPr>
                          </m:sSubPr>
                          <m:e>
                            <m:r>
                              <a:rPr lang="kk-KZ" i="1">
                                <a:latin typeface="Cambria Math" panose="02040503050406030204" pitchFamily="18" charset="0"/>
                              </a:rPr>
                              <m:t>𝑌</m:t>
                            </m:r>
                          </m:e>
                          <m:sub>
                            <m:r>
                              <a:rPr lang="kk-KZ" i="1">
                                <a:latin typeface="Cambria Math" panose="02040503050406030204" pitchFamily="18" charset="0"/>
                              </a:rPr>
                              <m:t>1</m:t>
                            </m:r>
                          </m:sub>
                        </m:sSub>
                      </m:e>
                    </m:d>
                    <m:r>
                      <a:rPr lang="kk-KZ" i="1">
                        <a:latin typeface="Cambria Math" panose="02040503050406030204" pitchFamily="18" charset="0"/>
                      </a:rPr>
                      <m:t>;2</m:t>
                    </m:r>
                    <m:d>
                      <m:dPr>
                        <m:ctrlPr>
                          <a:rPr lang="ru-RU" i="1">
                            <a:latin typeface="Cambria Math" panose="02040503050406030204" pitchFamily="18" charset="0"/>
                          </a:rPr>
                        </m:ctrlPr>
                      </m:dPr>
                      <m:e>
                        <m:sSub>
                          <m:sSubPr>
                            <m:ctrlPr>
                              <a:rPr lang="ru-RU" i="1">
                                <a:latin typeface="Cambria Math" panose="02040503050406030204" pitchFamily="18" charset="0"/>
                              </a:rPr>
                            </m:ctrlPr>
                          </m:sSubPr>
                          <m:e>
                            <m:r>
                              <a:rPr lang="kk-KZ" i="1">
                                <a:latin typeface="Cambria Math" panose="02040503050406030204" pitchFamily="18" charset="0"/>
                              </a:rPr>
                              <m:t>𝑋</m:t>
                            </m:r>
                          </m:e>
                          <m:sub>
                            <m:r>
                              <a:rPr lang="kk-KZ" i="1">
                                <a:latin typeface="Cambria Math" panose="02040503050406030204" pitchFamily="18" charset="0"/>
                              </a:rPr>
                              <m:t>2</m:t>
                            </m:r>
                          </m:sub>
                        </m:sSub>
                        <m:r>
                          <a:rPr lang="kk-KZ" i="1">
                            <a:latin typeface="Cambria Math" panose="02040503050406030204" pitchFamily="18" charset="0"/>
                          </a:rPr>
                          <m:t>, </m:t>
                        </m:r>
                        <m:sSub>
                          <m:sSubPr>
                            <m:ctrlPr>
                              <a:rPr lang="ru-RU" i="1">
                                <a:latin typeface="Cambria Math" panose="02040503050406030204" pitchFamily="18" charset="0"/>
                              </a:rPr>
                            </m:ctrlPr>
                          </m:sSubPr>
                          <m:e>
                            <m:r>
                              <a:rPr lang="kk-KZ" i="1">
                                <a:latin typeface="Cambria Math" panose="02040503050406030204" pitchFamily="18" charset="0"/>
                              </a:rPr>
                              <m:t>𝑌</m:t>
                            </m:r>
                          </m:e>
                          <m:sub>
                            <m:r>
                              <a:rPr lang="kk-KZ" i="1">
                                <a:latin typeface="Cambria Math" panose="02040503050406030204" pitchFamily="18" charset="0"/>
                              </a:rPr>
                              <m:t>2</m:t>
                            </m:r>
                          </m:sub>
                        </m:sSub>
                      </m:e>
                    </m:d>
                    <m:r>
                      <a:rPr lang="kk-KZ" i="1">
                        <a:latin typeface="Cambria Math" panose="02040503050406030204" pitchFamily="18" charset="0"/>
                      </a:rPr>
                      <m:t>;3(</m:t>
                    </m:r>
                    <m:sSub>
                      <m:sSubPr>
                        <m:ctrlPr>
                          <a:rPr lang="ru-RU" i="1">
                            <a:latin typeface="Cambria Math" panose="02040503050406030204" pitchFamily="18" charset="0"/>
                          </a:rPr>
                        </m:ctrlPr>
                      </m:sSubPr>
                      <m:e>
                        <m:r>
                          <a:rPr lang="kk-KZ" i="1">
                            <a:latin typeface="Cambria Math" panose="02040503050406030204" pitchFamily="18" charset="0"/>
                          </a:rPr>
                          <m:t>𝑋</m:t>
                        </m:r>
                      </m:e>
                      <m:sub>
                        <m:r>
                          <a:rPr lang="kk-KZ" i="1">
                            <a:latin typeface="Cambria Math" panose="02040503050406030204" pitchFamily="18" charset="0"/>
                          </a:rPr>
                          <m:t>3</m:t>
                        </m:r>
                      </m:sub>
                    </m:sSub>
                    <m:r>
                      <a:rPr lang="kk-KZ" i="1">
                        <a:latin typeface="Cambria Math" panose="02040503050406030204" pitchFamily="18" charset="0"/>
                      </a:rPr>
                      <m:t>, </m:t>
                    </m:r>
                    <m:sSub>
                      <m:sSubPr>
                        <m:ctrlPr>
                          <a:rPr lang="ru-RU" i="1">
                            <a:latin typeface="Cambria Math" panose="02040503050406030204" pitchFamily="18" charset="0"/>
                          </a:rPr>
                        </m:ctrlPr>
                      </m:sSubPr>
                      <m:e>
                        <m:r>
                          <a:rPr lang="kk-KZ" i="1">
                            <a:latin typeface="Cambria Math" panose="02040503050406030204" pitchFamily="18" charset="0"/>
                          </a:rPr>
                          <m:t>𝑌</m:t>
                        </m:r>
                      </m:e>
                      <m:sub>
                        <m:r>
                          <a:rPr lang="kk-KZ" i="1">
                            <a:latin typeface="Cambria Math" panose="02040503050406030204" pitchFamily="18" charset="0"/>
                          </a:rPr>
                          <m:t>3</m:t>
                        </m:r>
                      </m:sub>
                    </m:sSub>
                    <m:r>
                      <a:rPr lang="kk-KZ" i="1">
                        <a:latin typeface="Cambria Math" panose="02040503050406030204" pitchFamily="18" charset="0"/>
                      </a:rPr>
                      <m:t>)</m:t>
                    </m:r>
                  </m:oMath>
                </a14:m>
                <a:r>
                  <a:rPr lang="kk-KZ" dirty="0"/>
                  <a:t> өлшенген немесе есептелінген </a:t>
                </a:r>
                <a14:m>
                  <m:oMath xmlns:m="http://schemas.openxmlformats.org/officeDocument/2006/math">
                    <m:sSub>
                      <m:sSubPr>
                        <m:ctrlPr>
                          <a:rPr lang="ru-RU" i="1">
                            <a:latin typeface="Cambria Math" panose="02040503050406030204" pitchFamily="18" charset="0"/>
                          </a:rPr>
                        </m:ctrlPr>
                      </m:sSubPr>
                      <m:e>
                        <m:r>
                          <a:rPr lang="kk-KZ" i="1">
                            <a:latin typeface="Cambria Math" panose="02040503050406030204" pitchFamily="18" charset="0"/>
                          </a:rPr>
                          <m:t>𝐵</m:t>
                        </m:r>
                      </m:e>
                      <m:sub>
                        <m:r>
                          <a:rPr lang="kk-KZ" i="1">
                            <a:latin typeface="Cambria Math" panose="02040503050406030204" pitchFamily="18" charset="0"/>
                          </a:rPr>
                          <m:t>1</m:t>
                        </m:r>
                      </m:sub>
                    </m:sSub>
                    <m:r>
                      <a:rPr lang="kk-KZ" i="1">
                        <a:latin typeface="Cambria Math" panose="02040503050406030204" pitchFamily="18" charset="0"/>
                      </a:rPr>
                      <m:t>, </m:t>
                    </m:r>
                    <m:sSub>
                      <m:sSubPr>
                        <m:ctrlPr>
                          <a:rPr lang="ru-RU" i="1">
                            <a:latin typeface="Cambria Math" panose="02040503050406030204" pitchFamily="18" charset="0"/>
                          </a:rPr>
                        </m:ctrlPr>
                      </m:sSubPr>
                      <m:e>
                        <m:r>
                          <a:rPr lang="kk-KZ" i="1">
                            <a:latin typeface="Cambria Math" panose="02040503050406030204" pitchFamily="18" charset="0"/>
                          </a:rPr>
                          <m:t>𝐵</m:t>
                        </m:r>
                      </m:e>
                      <m:sub>
                        <m:r>
                          <a:rPr lang="kk-KZ" i="1">
                            <a:latin typeface="Cambria Math" panose="02040503050406030204" pitchFamily="18" charset="0"/>
                          </a:rPr>
                          <m:t>2</m:t>
                        </m:r>
                      </m:sub>
                    </m:sSub>
                  </m:oMath>
                </a14:m>
                <a:r>
                  <a:rPr lang="kk-KZ" dirty="0"/>
                  <a:t> бұрыштары арқылы керек нүктенің P (</a:t>
                </a:r>
                <a14:m>
                  <m:oMath xmlns:m="http://schemas.openxmlformats.org/officeDocument/2006/math">
                    <m:sSub>
                      <m:sSubPr>
                        <m:ctrlPr>
                          <a:rPr lang="ru-RU" i="1">
                            <a:latin typeface="Cambria Math" panose="02040503050406030204" pitchFamily="18" charset="0"/>
                          </a:rPr>
                        </m:ctrlPr>
                      </m:sSubPr>
                      <m:e>
                        <m:r>
                          <a:rPr lang="kk-KZ" i="1">
                            <a:latin typeface="Cambria Math" panose="02040503050406030204" pitchFamily="18" charset="0"/>
                          </a:rPr>
                          <m:t>𝑋</m:t>
                        </m:r>
                      </m:e>
                      <m:sub>
                        <m:r>
                          <a:rPr lang="kk-KZ" i="1">
                            <a:latin typeface="Cambria Math" panose="02040503050406030204" pitchFamily="18" charset="0"/>
                          </a:rPr>
                          <m:t>𝑝</m:t>
                        </m:r>
                      </m:sub>
                    </m:sSub>
                    <m:r>
                      <a:rPr lang="kk-KZ" i="1">
                        <a:latin typeface="Cambria Math" panose="02040503050406030204" pitchFamily="18" charset="0"/>
                      </a:rPr>
                      <m:t>, </m:t>
                    </m:r>
                    <m:sSub>
                      <m:sSubPr>
                        <m:ctrlPr>
                          <a:rPr lang="ru-RU" i="1">
                            <a:latin typeface="Cambria Math" panose="02040503050406030204" pitchFamily="18" charset="0"/>
                          </a:rPr>
                        </m:ctrlPr>
                      </m:sSubPr>
                      <m:e>
                        <m:r>
                          <a:rPr lang="kk-KZ" i="1">
                            <a:latin typeface="Cambria Math" panose="02040503050406030204" pitchFamily="18" charset="0"/>
                          </a:rPr>
                          <m:t>𝑌</m:t>
                        </m:r>
                      </m:e>
                      <m:sub>
                        <m:r>
                          <a:rPr lang="kk-KZ" i="1">
                            <a:latin typeface="Cambria Math" panose="02040503050406030204" pitchFamily="18" charset="0"/>
                          </a:rPr>
                          <m:t>𝑝</m:t>
                        </m:r>
                      </m:sub>
                    </m:sSub>
                  </m:oMath>
                </a14:m>
                <a:r>
                  <a:rPr lang="kk-KZ" dirty="0"/>
                  <a:t>) координаттары есептелінеді. Осы нүктенің координаттарын есептеу кезінде алдымен дирекциондық бұрышы анықталады:</a:t>
                </a:r>
                <a:endParaRPr lang="ru-RU" dirty="0"/>
              </a:p>
            </p:txBody>
          </p:sp>
        </mc:Choice>
        <mc:Fallback>
          <p:sp>
            <p:nvSpPr>
              <p:cNvPr id="3" name="Объект 2">
                <a:extLst>
                  <a:ext uri="{FF2B5EF4-FFF2-40B4-BE49-F238E27FC236}">
                    <a16:creationId xmlns:a16="http://schemas.microsoft.com/office/drawing/2014/main" id="{B21DF94E-A18D-49BF-B369-6CE349A953F7}"/>
                  </a:ext>
                </a:extLst>
              </p:cNvPr>
              <p:cNvSpPr>
                <a:spLocks noGrp="1" noRot="1" noChangeAspect="1" noMove="1" noResize="1" noEditPoints="1" noAdjustHandles="1" noChangeArrowheads="1" noChangeShapeType="1" noTextEdit="1"/>
              </p:cNvSpPr>
              <p:nvPr>
                <p:ph idx="1"/>
              </p:nvPr>
            </p:nvSpPr>
            <p:spPr>
              <a:xfrm>
                <a:off x="524163" y="4655129"/>
                <a:ext cx="10975109" cy="2152071"/>
              </a:xfrm>
              <a:blipFill>
                <a:blip r:embed="rId2"/>
                <a:stretch>
                  <a:fillRect l="-1167" t="-3399" r="-1111"/>
                </a:stretch>
              </a:blipFill>
            </p:spPr>
            <p:txBody>
              <a:bodyPr/>
              <a:lstStyle/>
              <a:p>
                <a:r>
                  <a:rPr lang="ru-RU">
                    <a:noFill/>
                  </a:rPr>
                  <a:t> </a:t>
                </a:r>
              </a:p>
            </p:txBody>
          </p:sp>
        </mc:Fallback>
      </mc:AlternateContent>
      <p:pic>
        <p:nvPicPr>
          <p:cNvPr id="4" name="Рисунок 3">
            <a:extLst>
              <a:ext uri="{FF2B5EF4-FFF2-40B4-BE49-F238E27FC236}">
                <a16:creationId xmlns:a16="http://schemas.microsoft.com/office/drawing/2014/main" id="{1B05096A-4A05-4F79-9DB2-7BD5DFFB2D21}"/>
              </a:ext>
            </a:extLst>
          </p:cNvPr>
          <p:cNvPicPr>
            <a:picLocks noChangeAspect="1"/>
          </p:cNvPicPr>
          <p:nvPr/>
        </p:nvPicPr>
        <p:blipFill rotWithShape="1">
          <a:blip r:embed="rId3"/>
          <a:srcRect l="27424" t="27340" r="20379" b="38182"/>
          <a:stretch/>
        </p:blipFill>
        <p:spPr>
          <a:xfrm>
            <a:off x="3325090" y="2790954"/>
            <a:ext cx="5158509" cy="1916659"/>
          </a:xfrm>
          <a:prstGeom prst="rect">
            <a:avLst/>
          </a:prstGeom>
        </p:spPr>
      </p:pic>
      <mc:AlternateContent xmlns:mc="http://schemas.openxmlformats.org/markup-compatibility/2006">
        <mc:Choice xmlns:a14="http://schemas.microsoft.com/office/drawing/2010/main" Requires="a14">
          <p:sp>
            <p:nvSpPr>
              <p:cNvPr id="2" name="Прямоугольник 1">
                <a:extLst>
                  <a:ext uri="{FF2B5EF4-FFF2-40B4-BE49-F238E27FC236}">
                    <a16:creationId xmlns:a16="http://schemas.microsoft.com/office/drawing/2014/main" id="{35BFA16D-F56A-409B-9AF2-A64B7CA62979}"/>
                  </a:ext>
                </a:extLst>
              </p:cNvPr>
              <p:cNvSpPr/>
              <p:nvPr/>
            </p:nvSpPr>
            <p:spPr>
              <a:xfrm>
                <a:off x="625763" y="412145"/>
                <a:ext cx="10975109" cy="2696572"/>
              </a:xfrm>
              <a:prstGeom prst="rect">
                <a:avLst/>
              </a:prstGeom>
            </p:spPr>
            <p:txBody>
              <a:bodyPr wrap="square">
                <a:spAutoFit/>
              </a:bodyPr>
              <a:lstStyle/>
              <a:p>
                <a:pPr algn="just"/>
                <a:r>
                  <a:rPr lang="en-US" sz="2800" dirty="0"/>
                  <a:t>        </a:t>
                </a:r>
                <a:r>
                  <a:rPr lang="kk-KZ" sz="2800" dirty="0"/>
                  <a:t>Аэрофотосуреттерді далалық байланыстыру кезінде тура қиылыстыру есебі </a:t>
                </a:r>
                <a14:m>
                  <m:oMath xmlns:m="http://schemas.openxmlformats.org/officeDocument/2006/math">
                    <m:sSub>
                      <m:sSubPr>
                        <m:ctrlPr>
                          <a:rPr lang="ru-RU" sz="2800" i="1">
                            <a:latin typeface="Cambria Math" panose="02040503050406030204" pitchFamily="18" charset="0"/>
                          </a:rPr>
                        </m:ctrlPr>
                      </m:sSubPr>
                      <m:e>
                        <m:r>
                          <a:rPr lang="kk-KZ" sz="2800" i="1">
                            <a:latin typeface="Cambria Math" panose="02040503050406030204" pitchFamily="18" charset="0"/>
                          </a:rPr>
                          <m:t>𝜎</m:t>
                        </m:r>
                      </m:e>
                      <m:sub>
                        <m:r>
                          <a:rPr lang="kk-KZ" sz="2800" i="1">
                            <a:latin typeface="Cambria Math" panose="02040503050406030204" pitchFamily="18" charset="0"/>
                          </a:rPr>
                          <m:t>1</m:t>
                        </m:r>
                      </m:sub>
                    </m:sSub>
                  </m:oMath>
                </a14:m>
                <a:r>
                  <a:rPr lang="kk-KZ" sz="2800" dirty="0"/>
                  <a:t>арқылы базистың ұзындығы мен бойындағы бұрыштарын </a:t>
                </a:r>
                <a14:m>
                  <m:oMath xmlns:m="http://schemas.openxmlformats.org/officeDocument/2006/math">
                    <m:sSub>
                      <m:sSubPr>
                        <m:ctrlPr>
                          <a:rPr lang="ru-RU" sz="2800" i="1">
                            <a:latin typeface="Cambria Math" panose="02040503050406030204" pitchFamily="18" charset="0"/>
                          </a:rPr>
                        </m:ctrlPr>
                      </m:sSubPr>
                      <m:e>
                        <m:r>
                          <a:rPr lang="kk-KZ" sz="2800" i="1">
                            <a:latin typeface="Cambria Math" panose="02040503050406030204" pitchFamily="18" charset="0"/>
                          </a:rPr>
                          <m:t>𝛼</m:t>
                        </m:r>
                      </m:e>
                      <m:sub>
                        <m:r>
                          <a:rPr lang="kk-KZ" sz="2800" i="1">
                            <a:latin typeface="Cambria Math" panose="02040503050406030204" pitchFamily="18" charset="0"/>
                          </a:rPr>
                          <m:t>1 ,</m:t>
                        </m:r>
                      </m:sub>
                    </m:sSub>
                    <m:sSub>
                      <m:sSubPr>
                        <m:ctrlPr>
                          <a:rPr lang="ru-RU" sz="2800" i="1">
                            <a:latin typeface="Cambria Math" panose="02040503050406030204" pitchFamily="18" charset="0"/>
                          </a:rPr>
                        </m:ctrlPr>
                      </m:sSubPr>
                      <m:e>
                        <m:r>
                          <a:rPr lang="kk-KZ" sz="2800" i="1">
                            <a:latin typeface="Cambria Math" panose="02040503050406030204" pitchFamily="18" charset="0"/>
                          </a:rPr>
                          <m:t>𝛽</m:t>
                        </m:r>
                      </m:e>
                      <m:sub>
                        <m:r>
                          <a:rPr lang="kk-KZ" sz="2800" i="1">
                            <a:latin typeface="Cambria Math" panose="02040503050406030204" pitchFamily="18" charset="0"/>
                          </a:rPr>
                          <m:t>1,</m:t>
                        </m:r>
                      </m:sub>
                    </m:sSub>
                    <m:r>
                      <a:rPr lang="kk-KZ" sz="2800" i="1">
                        <a:latin typeface="Cambria Math" panose="02040503050406030204" pitchFamily="18" charset="0"/>
                      </a:rPr>
                      <m:t> </m:t>
                    </m:r>
                    <m:sSub>
                      <m:sSubPr>
                        <m:ctrlPr>
                          <a:rPr lang="ru-RU" sz="2800" i="1">
                            <a:latin typeface="Cambria Math" panose="02040503050406030204" pitchFamily="18" charset="0"/>
                          </a:rPr>
                        </m:ctrlPr>
                      </m:sSubPr>
                      <m:e>
                        <m:r>
                          <a:rPr lang="kk-KZ" sz="2800" i="1">
                            <a:latin typeface="Cambria Math" panose="02040503050406030204" pitchFamily="18" charset="0"/>
                          </a:rPr>
                          <m:t>𝛽</m:t>
                        </m:r>
                      </m:e>
                      <m:sub>
                        <m:r>
                          <a:rPr lang="kk-KZ" sz="2800" i="1">
                            <a:latin typeface="Cambria Math" panose="02040503050406030204" pitchFamily="18" charset="0"/>
                          </a:rPr>
                          <m:t>2</m:t>
                        </m:r>
                      </m:sub>
                    </m:sSub>
                  </m:oMath>
                </a14:m>
                <a:r>
                  <a:rPr lang="kk-KZ" sz="2800" dirty="0"/>
                  <a:t> табады. Оның ұзындығы базистың екі шеткі нүктелерінің координаттары арқылы белгілі формулалармен, ал табылған </a:t>
                </a:r>
                <a14:m>
                  <m:oMath xmlns:m="http://schemas.openxmlformats.org/officeDocument/2006/math">
                    <m:sSub>
                      <m:sSubPr>
                        <m:ctrlPr>
                          <a:rPr lang="ru-RU" sz="2800" i="1">
                            <a:latin typeface="Cambria Math" panose="02040503050406030204" pitchFamily="18" charset="0"/>
                          </a:rPr>
                        </m:ctrlPr>
                      </m:sSubPr>
                      <m:e>
                        <m:r>
                          <a:rPr lang="kk-KZ" sz="2800" i="1">
                            <a:latin typeface="Cambria Math" panose="02040503050406030204" pitchFamily="18" charset="0"/>
                          </a:rPr>
                          <m:t>𝛽</m:t>
                        </m:r>
                      </m:e>
                      <m:sub>
                        <m:r>
                          <a:rPr lang="kk-KZ" sz="2800" i="1">
                            <a:latin typeface="Cambria Math" panose="02040503050406030204" pitchFamily="18" charset="0"/>
                          </a:rPr>
                          <m:t>1</m:t>
                        </m:r>
                      </m:sub>
                    </m:sSub>
                    <m:r>
                      <a:rPr lang="kk-KZ" sz="2800" i="1">
                        <a:latin typeface="Cambria Math" panose="02040503050406030204" pitchFamily="18" charset="0"/>
                      </a:rPr>
                      <m:t>, </m:t>
                    </m:r>
                    <m:sSub>
                      <m:sSubPr>
                        <m:ctrlPr>
                          <a:rPr lang="ru-RU" sz="2800" i="1">
                            <a:latin typeface="Cambria Math" panose="02040503050406030204" pitchFamily="18" charset="0"/>
                          </a:rPr>
                        </m:ctrlPr>
                      </m:sSubPr>
                      <m:e>
                        <m:r>
                          <a:rPr lang="kk-KZ" sz="2800" i="1">
                            <a:latin typeface="Cambria Math" panose="02040503050406030204" pitchFamily="18" charset="0"/>
                          </a:rPr>
                          <m:t>𝛽</m:t>
                        </m:r>
                      </m:e>
                      <m:sub>
                        <m:r>
                          <a:rPr lang="kk-KZ" sz="2800" i="1">
                            <a:latin typeface="Cambria Math" panose="02040503050406030204" pitchFamily="18" charset="0"/>
                          </a:rPr>
                          <m:t>2</m:t>
                        </m:r>
                      </m:sub>
                    </m:sSub>
                    <m:r>
                      <a:rPr lang="kk-KZ" sz="2800" i="1">
                        <a:latin typeface="Cambria Math" panose="02040503050406030204" pitchFamily="18" charset="0"/>
                      </a:rPr>
                      <m:t> </m:t>
                    </m:r>
                  </m:oMath>
                </a14:m>
                <a:r>
                  <a:rPr lang="kk-KZ" sz="2800" dirty="0"/>
                  <a:t>бұрыштары арқылы Р нүктенің координаттары анықталады.</a:t>
                </a:r>
                <a:endParaRPr lang="ru-RU" sz="2800" dirty="0"/>
              </a:p>
            </p:txBody>
          </p:sp>
        </mc:Choice>
        <mc:Fallback>
          <p:sp>
            <p:nvSpPr>
              <p:cNvPr id="2" name="Прямоугольник 1">
                <a:extLst>
                  <a:ext uri="{FF2B5EF4-FFF2-40B4-BE49-F238E27FC236}">
                    <a16:creationId xmlns:a16="http://schemas.microsoft.com/office/drawing/2014/main" id="{35BFA16D-F56A-409B-9AF2-A64B7CA62979}"/>
                  </a:ext>
                </a:extLst>
              </p:cNvPr>
              <p:cNvSpPr>
                <a:spLocks noRot="1" noChangeAspect="1" noMove="1" noResize="1" noEditPoints="1" noAdjustHandles="1" noChangeArrowheads="1" noChangeShapeType="1" noTextEdit="1"/>
              </p:cNvSpPr>
              <p:nvPr/>
            </p:nvSpPr>
            <p:spPr>
              <a:xfrm>
                <a:off x="625763" y="412145"/>
                <a:ext cx="10975109" cy="2696572"/>
              </a:xfrm>
              <a:prstGeom prst="rect">
                <a:avLst/>
              </a:prstGeom>
              <a:blipFill>
                <a:blip r:embed="rId4"/>
                <a:stretch>
                  <a:fillRect l="-1167" t="-2262" r="-1111" b="-5656"/>
                </a:stretch>
              </a:blipFill>
            </p:spPr>
            <p:txBody>
              <a:bodyPr/>
              <a:lstStyle/>
              <a:p>
                <a:r>
                  <a:rPr lang="ru-RU">
                    <a:noFill/>
                  </a:rPr>
                  <a:t> </a:t>
                </a:r>
              </a:p>
            </p:txBody>
          </p:sp>
        </mc:Fallback>
      </mc:AlternateContent>
    </p:spTree>
    <p:extLst>
      <p:ext uri="{BB962C8B-B14F-4D97-AF65-F5344CB8AC3E}">
        <p14:creationId xmlns:p14="http://schemas.microsoft.com/office/powerpoint/2010/main" val="2441143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0425D5AA-FA5F-436E-AAFB-9ABC3BE6A8D3}"/>
              </a:ext>
            </a:extLst>
          </p:cNvPr>
          <p:cNvPicPr>
            <a:picLocks noChangeAspect="1"/>
          </p:cNvPicPr>
          <p:nvPr/>
        </p:nvPicPr>
        <p:blipFill rotWithShape="1">
          <a:blip r:embed="rId2"/>
          <a:srcRect l="13485" t="22625" r="6591" b="13132"/>
          <a:stretch/>
        </p:blipFill>
        <p:spPr>
          <a:xfrm>
            <a:off x="723323" y="999836"/>
            <a:ext cx="10745354" cy="4858328"/>
          </a:xfrm>
          <a:prstGeom prst="rect">
            <a:avLst/>
          </a:prstGeom>
        </p:spPr>
      </p:pic>
    </p:spTree>
    <p:extLst>
      <p:ext uri="{BB962C8B-B14F-4D97-AF65-F5344CB8AC3E}">
        <p14:creationId xmlns:p14="http://schemas.microsoft.com/office/powerpoint/2010/main" val="3159567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4F327BF-41BD-4183-BDFC-A6D678AC0931}"/>
              </a:ext>
            </a:extLst>
          </p:cNvPr>
          <p:cNvSpPr>
            <a:spLocks noGrp="1"/>
          </p:cNvSpPr>
          <p:nvPr>
            <p:ph type="title"/>
          </p:nvPr>
        </p:nvSpPr>
        <p:spPr>
          <a:xfrm>
            <a:off x="838200" y="189634"/>
            <a:ext cx="10515600" cy="1103457"/>
          </a:xfrm>
        </p:spPr>
        <p:txBody>
          <a:bodyPr>
            <a:normAutofit/>
          </a:bodyPr>
          <a:lstStyle/>
          <a:p>
            <a:pPr algn="ctr"/>
            <a:r>
              <a:rPr lang="kk-KZ" sz="3600" b="1" dirty="0"/>
              <a:t>Тура, кері қиылыстыру тәсілімен аэрофотосуреттерді байланыстыру</a:t>
            </a:r>
            <a:endParaRPr lang="ru-RU" sz="3600" b="1" dirty="0"/>
          </a:p>
        </p:txBody>
      </p:sp>
      <p:pic>
        <p:nvPicPr>
          <p:cNvPr id="4" name="Рисунок 3">
            <a:extLst>
              <a:ext uri="{FF2B5EF4-FFF2-40B4-BE49-F238E27FC236}">
                <a16:creationId xmlns:a16="http://schemas.microsoft.com/office/drawing/2014/main" id="{26E8F001-8A8F-40A9-9F37-E19927348007}"/>
              </a:ext>
            </a:extLst>
          </p:cNvPr>
          <p:cNvPicPr>
            <a:picLocks noChangeAspect="1"/>
          </p:cNvPicPr>
          <p:nvPr/>
        </p:nvPicPr>
        <p:blipFill rotWithShape="1">
          <a:blip r:embed="rId2"/>
          <a:srcRect l="29318" t="24652" r="26439" b="10438"/>
          <a:stretch/>
        </p:blipFill>
        <p:spPr>
          <a:xfrm>
            <a:off x="838200" y="1259202"/>
            <a:ext cx="6613237" cy="5457655"/>
          </a:xfrm>
          <a:prstGeom prst="rect">
            <a:avLst/>
          </a:prstGeom>
        </p:spPr>
      </p:pic>
      <p:pic>
        <p:nvPicPr>
          <p:cNvPr id="1026" name="Picture 2" descr="Обратная геодезическая засечка">
            <a:extLst>
              <a:ext uri="{FF2B5EF4-FFF2-40B4-BE49-F238E27FC236}">
                <a16:creationId xmlns:a16="http://schemas.microsoft.com/office/drawing/2014/main" id="{80A7D1AD-8DF8-4A33-A063-3DF58A57EF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8595" y="2162680"/>
            <a:ext cx="3577855" cy="2532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66753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267</TotalTime>
  <Words>421</Words>
  <Application>Microsoft Office PowerPoint</Application>
  <PresentationFormat>Широкоэкранный</PresentationFormat>
  <Paragraphs>12</Paragraphs>
  <Slides>10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Arial</vt:lpstr>
      <vt:lpstr>Calibri</vt:lpstr>
      <vt:lpstr>Calibri Light</vt:lpstr>
      <vt:lpstr>Cambria Math</vt:lpstr>
      <vt:lpstr>Тема Office</vt:lpstr>
      <vt:lpstr>Аэросуреттерді пландық-биіктік  байланыстыру</vt:lpstr>
      <vt:lpstr>Аэросуреттерді пландық-биіктік  байланыстыру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Тура, кері қиылыстыру тәсілімен аэрофотосуреттерді байланыстыру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КАРТА ЖАСАУДЫҢ ҚҰРАМАЛЫ ӘДІСІ</dc:title>
  <dc:creator>Пользователь</dc:creator>
  <cp:lastModifiedBy>Пользователь</cp:lastModifiedBy>
  <cp:revision>15</cp:revision>
  <dcterms:created xsi:type="dcterms:W3CDTF">2020-04-14T08:24:54Z</dcterms:created>
  <dcterms:modified xsi:type="dcterms:W3CDTF">2020-04-24T09:23:58Z</dcterms:modified>
</cp:coreProperties>
</file>